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307" r:id="rId2"/>
    <p:sldId id="308" r:id="rId3"/>
    <p:sldId id="312" r:id="rId4"/>
    <p:sldId id="296" r:id="rId5"/>
  </p:sldIdLst>
  <p:sldSz cx="9906000" cy="6858000" type="A4"/>
  <p:notesSz cx="6784975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83">
          <p15:clr>
            <a:srgbClr val="A4A3A4"/>
          </p15:clr>
        </p15:guide>
        <p15:guide id="2" orient="horz" pos="2922">
          <p15:clr>
            <a:srgbClr val="A4A3A4"/>
          </p15:clr>
        </p15:guide>
        <p15:guide id="3" orient="horz" pos="3756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165">
          <p15:clr>
            <a:srgbClr val="A4A3A4"/>
          </p15:clr>
        </p15:guide>
        <p15:guide id="6" orient="horz" pos="4170">
          <p15:clr>
            <a:srgbClr val="A4A3A4"/>
          </p15:clr>
        </p15:guide>
        <p15:guide id="7" pos="462">
          <p15:clr>
            <a:srgbClr val="A4A3A4"/>
          </p15:clr>
        </p15:guide>
        <p15:guide id="8" pos="55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4A7"/>
    <a:srgbClr val="133B5E"/>
    <a:srgbClr val="99C9C9"/>
    <a:srgbClr val="AFD0CA"/>
    <a:srgbClr val="D8E7E4"/>
    <a:srgbClr val="F7A600"/>
    <a:srgbClr val="00305D"/>
    <a:srgbClr val="AFCB37"/>
    <a:srgbClr val="1961AC"/>
    <a:srgbClr val="E30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77950" autoAdjust="0"/>
  </p:normalViewPr>
  <p:slideViewPr>
    <p:cSldViewPr snapToGrid="0">
      <p:cViewPr varScale="1">
        <p:scale>
          <a:sx n="75" d="100"/>
          <a:sy n="75" d="100"/>
        </p:scale>
        <p:origin x="78" y="792"/>
      </p:cViewPr>
      <p:guideLst>
        <p:guide orient="horz" pos="783"/>
        <p:guide orient="horz" pos="2922"/>
        <p:guide orient="horz" pos="3756"/>
        <p:guide orient="horz" pos="459"/>
        <p:guide orient="horz" pos="165"/>
        <p:guide orient="horz" pos="4170"/>
        <p:guide pos="462"/>
        <p:guide pos="55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C6BAE-5E4A-4BC3-9D72-00C818AB69D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630C949-E5CC-484D-9190-53D732013606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Bescheid Gleichwertigkeitsfeststellung der HWK, Verweis an DAA im Bescheid</a:t>
          </a:r>
          <a:endParaRPr lang="de-DE" sz="1600" dirty="0">
            <a:solidFill>
              <a:schemeClr val="tx1"/>
            </a:solidFill>
          </a:endParaRPr>
        </a:p>
      </dgm:t>
    </dgm:pt>
    <dgm:pt modelId="{BC867565-7420-47F3-843E-9155532B67A6}" type="parTrans" cxnId="{00C8E69B-146C-433A-8944-B3C1900743D7}">
      <dgm:prSet/>
      <dgm:spPr/>
      <dgm:t>
        <a:bodyPr/>
        <a:lstStyle/>
        <a:p>
          <a:endParaRPr lang="de-DE"/>
        </a:p>
      </dgm:t>
    </dgm:pt>
    <dgm:pt modelId="{CBC7CC83-AE0B-4547-831E-40648E473A78}" type="sibTrans" cxnId="{00C8E69B-146C-433A-8944-B3C1900743D7}">
      <dgm:prSet/>
      <dgm:spPr/>
      <dgm:t>
        <a:bodyPr/>
        <a:lstStyle/>
        <a:p>
          <a:endParaRPr lang="de-DE"/>
        </a:p>
      </dgm:t>
    </dgm:pt>
    <dgm:pt modelId="{83490EA6-7F0D-4CB3-BAAB-45B04AC99320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Kontaktaufnahme, Erstellung Qualifizierungsplan, gemeinsame Suche nach möglichen Qualifizierungen oder Praktika</a:t>
          </a:r>
          <a:endParaRPr lang="de-DE" sz="1600" dirty="0">
            <a:solidFill>
              <a:schemeClr val="tx1"/>
            </a:solidFill>
          </a:endParaRPr>
        </a:p>
      </dgm:t>
    </dgm:pt>
    <dgm:pt modelId="{C3ED0C5C-170F-46A4-9E48-5C51D268C101}" type="parTrans" cxnId="{12487A95-C9E8-437C-ABF4-DE124243E179}">
      <dgm:prSet/>
      <dgm:spPr/>
      <dgm:t>
        <a:bodyPr/>
        <a:lstStyle/>
        <a:p>
          <a:endParaRPr lang="de-DE"/>
        </a:p>
      </dgm:t>
    </dgm:pt>
    <dgm:pt modelId="{E584129D-4C06-4C72-A13E-52DB50AAE1FF}" type="sibTrans" cxnId="{12487A95-C9E8-437C-ABF4-DE124243E179}">
      <dgm:prSet/>
      <dgm:spPr/>
      <dgm:t>
        <a:bodyPr/>
        <a:lstStyle/>
        <a:p>
          <a:endParaRPr lang="de-DE"/>
        </a:p>
      </dgm:t>
    </dgm:pt>
    <dgm:pt modelId="{A62CFE82-B5DC-4E24-B90A-4526F303597C}">
      <dgm:prSet phldrT="[Text]" custT="1"/>
      <dgm:spPr/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Kostenübernahme für die Teilnahme an Überbetrieblicher Lehrlingsunterweisung (ÜLU) von Jobcenter abgelehnt</a:t>
          </a:r>
          <a:endParaRPr lang="de-DE" sz="1600" dirty="0">
            <a:solidFill>
              <a:schemeClr val="tx1"/>
            </a:solidFill>
          </a:endParaRPr>
        </a:p>
      </dgm:t>
    </dgm:pt>
    <dgm:pt modelId="{4DD72D0B-A0A3-4DD9-ADA0-18FB875D5A96}" type="parTrans" cxnId="{76B7F7FC-5570-44B8-A5E9-BF581380A612}">
      <dgm:prSet/>
      <dgm:spPr/>
      <dgm:t>
        <a:bodyPr/>
        <a:lstStyle/>
        <a:p>
          <a:endParaRPr lang="de-DE"/>
        </a:p>
      </dgm:t>
    </dgm:pt>
    <dgm:pt modelId="{47E1382E-50E1-46EE-818B-5585EB3FA69E}" type="sibTrans" cxnId="{76B7F7FC-5570-44B8-A5E9-BF581380A612}">
      <dgm:prSet/>
      <dgm:spPr/>
      <dgm:t>
        <a:bodyPr/>
        <a:lstStyle/>
        <a:p>
          <a:endParaRPr lang="de-DE"/>
        </a:p>
      </dgm:t>
    </dgm:pt>
    <dgm:pt modelId="{D4223103-02B7-471F-85EE-3F9C9F7A6EC0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Kontaktherstellung IHK BIZ, Aufnahme in Projekt „</a:t>
          </a:r>
          <a:r>
            <a:rPr lang="de-DE" dirty="0" err="1" smtClean="0">
              <a:solidFill>
                <a:schemeClr val="tx1"/>
              </a:solidFill>
            </a:rPr>
            <a:t>Externenprüfung</a:t>
          </a:r>
          <a:r>
            <a:rPr lang="de-DE" dirty="0" smtClean="0">
              <a:solidFill>
                <a:schemeClr val="tx1"/>
              </a:solidFill>
            </a:rPr>
            <a:t>“, Teilnahme an ÜLU </a:t>
          </a:r>
          <a:endParaRPr lang="de-DE" dirty="0">
            <a:solidFill>
              <a:schemeClr val="tx1"/>
            </a:solidFill>
          </a:endParaRPr>
        </a:p>
      </dgm:t>
    </dgm:pt>
    <dgm:pt modelId="{81564506-D322-43AE-B2CB-B945C5A75079}" type="parTrans" cxnId="{873D467E-F289-4C25-8F14-6150F70C4AEE}">
      <dgm:prSet/>
      <dgm:spPr/>
      <dgm:t>
        <a:bodyPr/>
        <a:lstStyle/>
        <a:p>
          <a:endParaRPr lang="de-DE"/>
        </a:p>
      </dgm:t>
    </dgm:pt>
    <dgm:pt modelId="{243A897A-9E9E-4CB4-867C-DF34789502A8}" type="sibTrans" cxnId="{873D467E-F289-4C25-8F14-6150F70C4AEE}">
      <dgm:prSet/>
      <dgm:spPr/>
      <dgm:t>
        <a:bodyPr/>
        <a:lstStyle/>
        <a:p>
          <a:endParaRPr lang="de-DE"/>
        </a:p>
      </dgm:t>
    </dgm:pt>
    <dgm:pt modelId="{5C1DC27F-23F1-44B5-97C1-62A6D4274079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Diverse Praktika zum Ausgleich der fehlenden Fähigkeiten und Fertigkeiten über DAA </a:t>
          </a:r>
          <a:endParaRPr lang="de-DE" dirty="0">
            <a:solidFill>
              <a:schemeClr val="tx1"/>
            </a:solidFill>
          </a:endParaRPr>
        </a:p>
      </dgm:t>
    </dgm:pt>
    <dgm:pt modelId="{2E583E4A-9B1A-4CDF-B589-E32C3C81BEC3}" type="parTrans" cxnId="{C412CDBA-6980-40EE-9E86-689CA45787B8}">
      <dgm:prSet/>
      <dgm:spPr/>
      <dgm:t>
        <a:bodyPr/>
        <a:lstStyle/>
        <a:p>
          <a:endParaRPr lang="de-DE"/>
        </a:p>
      </dgm:t>
    </dgm:pt>
    <dgm:pt modelId="{AFDF2E92-07E3-4DCE-B90D-CA17FF6FFC6E}" type="sibTrans" cxnId="{C412CDBA-6980-40EE-9E86-689CA45787B8}">
      <dgm:prSet/>
      <dgm:spPr/>
      <dgm:t>
        <a:bodyPr/>
        <a:lstStyle/>
        <a:p>
          <a:endParaRPr lang="de-DE"/>
        </a:p>
      </dgm:t>
    </dgm:pt>
    <dgm:pt modelId="{24591011-3DB4-4524-865C-E713C969D52C}">
      <dgm:prSet phldrT="[Text]"/>
      <dgm:spPr/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Folgeantrag</a:t>
          </a:r>
          <a:endParaRPr lang="de-DE" dirty="0">
            <a:solidFill>
              <a:schemeClr val="tx1"/>
            </a:solidFill>
          </a:endParaRPr>
        </a:p>
      </dgm:t>
    </dgm:pt>
    <dgm:pt modelId="{3F0EE015-EE93-4360-AD47-9B6F4B747094}" type="parTrans" cxnId="{8D69020C-D0B4-4928-9E98-17E44CEF664B}">
      <dgm:prSet/>
      <dgm:spPr/>
      <dgm:t>
        <a:bodyPr/>
        <a:lstStyle/>
        <a:p>
          <a:endParaRPr lang="de-DE"/>
        </a:p>
      </dgm:t>
    </dgm:pt>
    <dgm:pt modelId="{D20B0AB0-8A7C-4BAA-BC93-232FEF1E7545}" type="sibTrans" cxnId="{8D69020C-D0B4-4928-9E98-17E44CEF664B}">
      <dgm:prSet/>
      <dgm:spPr/>
      <dgm:t>
        <a:bodyPr/>
        <a:lstStyle/>
        <a:p>
          <a:endParaRPr lang="de-DE"/>
        </a:p>
      </dgm:t>
    </dgm:pt>
    <dgm:pt modelId="{72038746-9D7C-4B31-BB1B-9D846BBF41EB}" type="pres">
      <dgm:prSet presAssocID="{491C6BAE-5E4A-4BC3-9D72-00C818AB69D2}" presName="Name0" presStyleCnt="0">
        <dgm:presLayoutVars>
          <dgm:dir/>
          <dgm:animLvl val="lvl"/>
          <dgm:resizeHandles val="exact"/>
        </dgm:presLayoutVars>
      </dgm:prSet>
      <dgm:spPr/>
    </dgm:pt>
    <dgm:pt modelId="{4E9C93C9-707F-4F25-A578-971D31E6F1E7}" type="pres">
      <dgm:prSet presAssocID="{24591011-3DB4-4524-865C-E713C969D52C}" presName="boxAndChildren" presStyleCnt="0"/>
      <dgm:spPr/>
    </dgm:pt>
    <dgm:pt modelId="{3E08A75C-EDFD-4E7E-9D56-BFBB96E3E744}" type="pres">
      <dgm:prSet presAssocID="{24591011-3DB4-4524-865C-E713C969D52C}" presName="parentTextBox" presStyleLbl="node1" presStyleIdx="0" presStyleCnt="6"/>
      <dgm:spPr/>
    </dgm:pt>
    <dgm:pt modelId="{EF1058DA-3A0F-4475-A29A-2362AE87B6DD}" type="pres">
      <dgm:prSet presAssocID="{AFDF2E92-07E3-4DCE-B90D-CA17FF6FFC6E}" presName="sp" presStyleCnt="0"/>
      <dgm:spPr/>
    </dgm:pt>
    <dgm:pt modelId="{A81475DB-BF03-4D8C-9BB6-9B78900CD372}" type="pres">
      <dgm:prSet presAssocID="{5C1DC27F-23F1-44B5-97C1-62A6D4274079}" presName="arrowAndChildren" presStyleCnt="0"/>
      <dgm:spPr/>
    </dgm:pt>
    <dgm:pt modelId="{8F29D822-2400-48AD-A5B2-CAD5F1946826}" type="pres">
      <dgm:prSet presAssocID="{5C1DC27F-23F1-44B5-97C1-62A6D4274079}" presName="parentTextArrow" presStyleLbl="node1" presStyleIdx="1" presStyleCnt="6"/>
      <dgm:spPr/>
    </dgm:pt>
    <dgm:pt modelId="{BB9F74CE-41F7-45D3-97DC-A119CA526052}" type="pres">
      <dgm:prSet presAssocID="{243A897A-9E9E-4CB4-867C-DF34789502A8}" presName="sp" presStyleCnt="0"/>
      <dgm:spPr/>
    </dgm:pt>
    <dgm:pt modelId="{DDAF6213-E571-4B03-9E79-D040682ED7F5}" type="pres">
      <dgm:prSet presAssocID="{D4223103-02B7-471F-85EE-3F9C9F7A6EC0}" presName="arrowAndChildren" presStyleCnt="0"/>
      <dgm:spPr/>
    </dgm:pt>
    <dgm:pt modelId="{F2CA4F4D-228D-4383-8E0A-8FD3365FE36D}" type="pres">
      <dgm:prSet presAssocID="{D4223103-02B7-471F-85EE-3F9C9F7A6EC0}" presName="parentTextArrow" presStyleLbl="node1" presStyleIdx="2" presStyleCnt="6"/>
      <dgm:spPr/>
    </dgm:pt>
    <dgm:pt modelId="{9FB62DC1-2503-492A-9774-3681616AA2F0}" type="pres">
      <dgm:prSet presAssocID="{47E1382E-50E1-46EE-818B-5585EB3FA69E}" presName="sp" presStyleCnt="0"/>
      <dgm:spPr/>
    </dgm:pt>
    <dgm:pt modelId="{0D040598-7310-4C19-AA26-A229C9592398}" type="pres">
      <dgm:prSet presAssocID="{A62CFE82-B5DC-4E24-B90A-4526F303597C}" presName="arrowAndChildren" presStyleCnt="0"/>
      <dgm:spPr/>
    </dgm:pt>
    <dgm:pt modelId="{12B296CE-9F9F-4EF8-BB16-05C7AD8A2A19}" type="pres">
      <dgm:prSet presAssocID="{A62CFE82-B5DC-4E24-B90A-4526F303597C}" presName="parentTextArrow" presStyleLbl="node1" presStyleIdx="3" presStyleCnt="6"/>
      <dgm:spPr/>
    </dgm:pt>
    <dgm:pt modelId="{80DBFC37-C8F5-4910-B5BA-34E58A082B13}" type="pres">
      <dgm:prSet presAssocID="{E584129D-4C06-4C72-A13E-52DB50AAE1FF}" presName="sp" presStyleCnt="0"/>
      <dgm:spPr/>
    </dgm:pt>
    <dgm:pt modelId="{F0688B75-37BA-4C1F-9088-E3F43EAC4DCB}" type="pres">
      <dgm:prSet presAssocID="{83490EA6-7F0D-4CB3-BAAB-45B04AC99320}" presName="arrowAndChildren" presStyleCnt="0"/>
      <dgm:spPr/>
    </dgm:pt>
    <dgm:pt modelId="{C3BB67C7-C481-4580-B1DB-50A22A9834A1}" type="pres">
      <dgm:prSet presAssocID="{83490EA6-7F0D-4CB3-BAAB-45B04AC99320}" presName="parentTextArrow" presStyleLbl="node1" presStyleIdx="4" presStyleCnt="6"/>
      <dgm:spPr/>
    </dgm:pt>
    <dgm:pt modelId="{B5F2BAE9-7CDB-48D4-84F5-B4BBC448C8FB}" type="pres">
      <dgm:prSet presAssocID="{CBC7CC83-AE0B-4547-831E-40648E473A78}" presName="sp" presStyleCnt="0"/>
      <dgm:spPr/>
    </dgm:pt>
    <dgm:pt modelId="{E096431C-F926-40AE-9107-AA2CB0A6FD92}" type="pres">
      <dgm:prSet presAssocID="{9630C949-E5CC-484D-9190-53D732013606}" presName="arrowAndChildren" presStyleCnt="0"/>
      <dgm:spPr/>
    </dgm:pt>
    <dgm:pt modelId="{3E429B60-7F02-427D-A2C6-BDB1FD8DEC7A}" type="pres">
      <dgm:prSet presAssocID="{9630C949-E5CC-484D-9190-53D732013606}" presName="parentTextArrow" presStyleLbl="node1" presStyleIdx="5" presStyleCnt="6"/>
      <dgm:spPr/>
      <dgm:t>
        <a:bodyPr/>
        <a:lstStyle/>
        <a:p>
          <a:endParaRPr lang="de-DE"/>
        </a:p>
      </dgm:t>
    </dgm:pt>
  </dgm:ptLst>
  <dgm:cxnLst>
    <dgm:cxn modelId="{99472932-ED6A-43C7-95E9-10A05824A96D}" type="presOf" srcId="{491C6BAE-5E4A-4BC3-9D72-00C818AB69D2}" destId="{72038746-9D7C-4B31-BB1B-9D846BBF41EB}" srcOrd="0" destOrd="0" presId="urn:microsoft.com/office/officeart/2005/8/layout/process4"/>
    <dgm:cxn modelId="{A4827A3A-0D12-4F9E-95FB-72BE4A5748BC}" type="presOf" srcId="{5C1DC27F-23F1-44B5-97C1-62A6D4274079}" destId="{8F29D822-2400-48AD-A5B2-CAD5F1946826}" srcOrd="0" destOrd="0" presId="urn:microsoft.com/office/officeart/2005/8/layout/process4"/>
    <dgm:cxn modelId="{C412CDBA-6980-40EE-9E86-689CA45787B8}" srcId="{491C6BAE-5E4A-4BC3-9D72-00C818AB69D2}" destId="{5C1DC27F-23F1-44B5-97C1-62A6D4274079}" srcOrd="4" destOrd="0" parTransId="{2E583E4A-9B1A-4CDF-B589-E32C3C81BEC3}" sibTransId="{AFDF2E92-07E3-4DCE-B90D-CA17FF6FFC6E}"/>
    <dgm:cxn modelId="{651BD056-9007-4DE4-9E4D-EA82384DDC96}" type="presOf" srcId="{83490EA6-7F0D-4CB3-BAAB-45B04AC99320}" destId="{C3BB67C7-C481-4580-B1DB-50A22A9834A1}" srcOrd="0" destOrd="0" presId="urn:microsoft.com/office/officeart/2005/8/layout/process4"/>
    <dgm:cxn modelId="{76B7F7FC-5570-44B8-A5E9-BF581380A612}" srcId="{491C6BAE-5E4A-4BC3-9D72-00C818AB69D2}" destId="{A62CFE82-B5DC-4E24-B90A-4526F303597C}" srcOrd="2" destOrd="0" parTransId="{4DD72D0B-A0A3-4DD9-ADA0-18FB875D5A96}" sibTransId="{47E1382E-50E1-46EE-818B-5585EB3FA69E}"/>
    <dgm:cxn modelId="{00C8E69B-146C-433A-8944-B3C1900743D7}" srcId="{491C6BAE-5E4A-4BC3-9D72-00C818AB69D2}" destId="{9630C949-E5CC-484D-9190-53D732013606}" srcOrd="0" destOrd="0" parTransId="{BC867565-7420-47F3-843E-9155532B67A6}" sibTransId="{CBC7CC83-AE0B-4547-831E-40648E473A78}"/>
    <dgm:cxn modelId="{E271138B-8A15-4DDC-AEB6-7E2E13FF65EE}" type="presOf" srcId="{A62CFE82-B5DC-4E24-B90A-4526F303597C}" destId="{12B296CE-9F9F-4EF8-BB16-05C7AD8A2A19}" srcOrd="0" destOrd="0" presId="urn:microsoft.com/office/officeart/2005/8/layout/process4"/>
    <dgm:cxn modelId="{12487A95-C9E8-437C-ABF4-DE124243E179}" srcId="{491C6BAE-5E4A-4BC3-9D72-00C818AB69D2}" destId="{83490EA6-7F0D-4CB3-BAAB-45B04AC99320}" srcOrd="1" destOrd="0" parTransId="{C3ED0C5C-170F-46A4-9E48-5C51D268C101}" sibTransId="{E584129D-4C06-4C72-A13E-52DB50AAE1FF}"/>
    <dgm:cxn modelId="{28D47BF7-A936-4D23-9122-070CE7423D82}" type="presOf" srcId="{D4223103-02B7-471F-85EE-3F9C9F7A6EC0}" destId="{F2CA4F4D-228D-4383-8E0A-8FD3365FE36D}" srcOrd="0" destOrd="0" presId="urn:microsoft.com/office/officeart/2005/8/layout/process4"/>
    <dgm:cxn modelId="{AD3BC23B-C5A2-4AB5-AB5D-6BEE3C85196D}" type="presOf" srcId="{24591011-3DB4-4524-865C-E713C969D52C}" destId="{3E08A75C-EDFD-4E7E-9D56-BFBB96E3E744}" srcOrd="0" destOrd="0" presId="urn:microsoft.com/office/officeart/2005/8/layout/process4"/>
    <dgm:cxn modelId="{873D467E-F289-4C25-8F14-6150F70C4AEE}" srcId="{491C6BAE-5E4A-4BC3-9D72-00C818AB69D2}" destId="{D4223103-02B7-471F-85EE-3F9C9F7A6EC0}" srcOrd="3" destOrd="0" parTransId="{81564506-D322-43AE-B2CB-B945C5A75079}" sibTransId="{243A897A-9E9E-4CB4-867C-DF34789502A8}"/>
    <dgm:cxn modelId="{B08F6D8C-3199-4FF1-884B-8E33152F6BC7}" type="presOf" srcId="{9630C949-E5CC-484D-9190-53D732013606}" destId="{3E429B60-7F02-427D-A2C6-BDB1FD8DEC7A}" srcOrd="0" destOrd="0" presId="urn:microsoft.com/office/officeart/2005/8/layout/process4"/>
    <dgm:cxn modelId="{8D69020C-D0B4-4928-9E98-17E44CEF664B}" srcId="{491C6BAE-5E4A-4BC3-9D72-00C818AB69D2}" destId="{24591011-3DB4-4524-865C-E713C969D52C}" srcOrd="5" destOrd="0" parTransId="{3F0EE015-EE93-4360-AD47-9B6F4B747094}" sibTransId="{D20B0AB0-8A7C-4BAA-BC93-232FEF1E7545}"/>
    <dgm:cxn modelId="{B2F3E666-F3E4-4748-8CC0-5431F9172454}" type="presParOf" srcId="{72038746-9D7C-4B31-BB1B-9D846BBF41EB}" destId="{4E9C93C9-707F-4F25-A578-971D31E6F1E7}" srcOrd="0" destOrd="0" presId="urn:microsoft.com/office/officeart/2005/8/layout/process4"/>
    <dgm:cxn modelId="{340EADE6-B042-46CC-983A-36C2A2D2360F}" type="presParOf" srcId="{4E9C93C9-707F-4F25-A578-971D31E6F1E7}" destId="{3E08A75C-EDFD-4E7E-9D56-BFBB96E3E744}" srcOrd="0" destOrd="0" presId="urn:microsoft.com/office/officeart/2005/8/layout/process4"/>
    <dgm:cxn modelId="{902211ED-4CC7-4F82-BC13-43F4FE2DBF57}" type="presParOf" srcId="{72038746-9D7C-4B31-BB1B-9D846BBF41EB}" destId="{EF1058DA-3A0F-4475-A29A-2362AE87B6DD}" srcOrd="1" destOrd="0" presId="urn:microsoft.com/office/officeart/2005/8/layout/process4"/>
    <dgm:cxn modelId="{B6246889-E5CF-486A-B1A7-4AE8E909B3B0}" type="presParOf" srcId="{72038746-9D7C-4B31-BB1B-9D846BBF41EB}" destId="{A81475DB-BF03-4D8C-9BB6-9B78900CD372}" srcOrd="2" destOrd="0" presId="urn:microsoft.com/office/officeart/2005/8/layout/process4"/>
    <dgm:cxn modelId="{438A1D7E-5ACA-4025-9573-236EAF6A459C}" type="presParOf" srcId="{A81475DB-BF03-4D8C-9BB6-9B78900CD372}" destId="{8F29D822-2400-48AD-A5B2-CAD5F1946826}" srcOrd="0" destOrd="0" presId="urn:microsoft.com/office/officeart/2005/8/layout/process4"/>
    <dgm:cxn modelId="{0DD4848B-9F49-4372-A8DC-43CE3F8593FC}" type="presParOf" srcId="{72038746-9D7C-4B31-BB1B-9D846BBF41EB}" destId="{BB9F74CE-41F7-45D3-97DC-A119CA526052}" srcOrd="3" destOrd="0" presId="urn:microsoft.com/office/officeart/2005/8/layout/process4"/>
    <dgm:cxn modelId="{93BB9B39-E8B5-4457-A0F6-796FD1450C79}" type="presParOf" srcId="{72038746-9D7C-4B31-BB1B-9D846BBF41EB}" destId="{DDAF6213-E571-4B03-9E79-D040682ED7F5}" srcOrd="4" destOrd="0" presId="urn:microsoft.com/office/officeart/2005/8/layout/process4"/>
    <dgm:cxn modelId="{97D874F4-029E-401C-BF3C-D0682C324A86}" type="presParOf" srcId="{DDAF6213-E571-4B03-9E79-D040682ED7F5}" destId="{F2CA4F4D-228D-4383-8E0A-8FD3365FE36D}" srcOrd="0" destOrd="0" presId="urn:microsoft.com/office/officeart/2005/8/layout/process4"/>
    <dgm:cxn modelId="{BE61D88E-649D-4CCE-9EFF-1C8AFC909A71}" type="presParOf" srcId="{72038746-9D7C-4B31-BB1B-9D846BBF41EB}" destId="{9FB62DC1-2503-492A-9774-3681616AA2F0}" srcOrd="5" destOrd="0" presId="urn:microsoft.com/office/officeart/2005/8/layout/process4"/>
    <dgm:cxn modelId="{2D85B3B9-57A0-4A8F-B85F-17A94A6C2708}" type="presParOf" srcId="{72038746-9D7C-4B31-BB1B-9D846BBF41EB}" destId="{0D040598-7310-4C19-AA26-A229C9592398}" srcOrd="6" destOrd="0" presId="urn:microsoft.com/office/officeart/2005/8/layout/process4"/>
    <dgm:cxn modelId="{3E4668DF-B952-4286-A356-7043B4CFF605}" type="presParOf" srcId="{0D040598-7310-4C19-AA26-A229C9592398}" destId="{12B296CE-9F9F-4EF8-BB16-05C7AD8A2A19}" srcOrd="0" destOrd="0" presId="urn:microsoft.com/office/officeart/2005/8/layout/process4"/>
    <dgm:cxn modelId="{FF0ED45A-22EF-4096-A080-0DF5913D57E8}" type="presParOf" srcId="{72038746-9D7C-4B31-BB1B-9D846BBF41EB}" destId="{80DBFC37-C8F5-4910-B5BA-34E58A082B13}" srcOrd="7" destOrd="0" presId="urn:microsoft.com/office/officeart/2005/8/layout/process4"/>
    <dgm:cxn modelId="{2A7F0960-8205-444C-8FFB-3E2EBA842C02}" type="presParOf" srcId="{72038746-9D7C-4B31-BB1B-9D846BBF41EB}" destId="{F0688B75-37BA-4C1F-9088-E3F43EAC4DCB}" srcOrd="8" destOrd="0" presId="urn:microsoft.com/office/officeart/2005/8/layout/process4"/>
    <dgm:cxn modelId="{6818E56C-EF63-4DB6-9B9C-D4860DD60FF5}" type="presParOf" srcId="{F0688B75-37BA-4C1F-9088-E3F43EAC4DCB}" destId="{C3BB67C7-C481-4580-B1DB-50A22A9834A1}" srcOrd="0" destOrd="0" presId="urn:microsoft.com/office/officeart/2005/8/layout/process4"/>
    <dgm:cxn modelId="{9ECAE6C9-C375-4803-8380-D934C6CDF6CA}" type="presParOf" srcId="{72038746-9D7C-4B31-BB1B-9D846BBF41EB}" destId="{B5F2BAE9-7CDB-48D4-84F5-B4BBC448C8FB}" srcOrd="9" destOrd="0" presId="urn:microsoft.com/office/officeart/2005/8/layout/process4"/>
    <dgm:cxn modelId="{836AE17F-A250-416F-9BA3-E8B6E800D122}" type="presParOf" srcId="{72038746-9D7C-4B31-BB1B-9D846BBF41EB}" destId="{E096431C-F926-40AE-9107-AA2CB0A6FD92}" srcOrd="10" destOrd="0" presId="urn:microsoft.com/office/officeart/2005/8/layout/process4"/>
    <dgm:cxn modelId="{25621C70-90A5-4DF3-9E65-25FAA4B936A8}" type="presParOf" srcId="{E096431C-F926-40AE-9107-AA2CB0A6FD92}" destId="{3E429B60-7F02-427D-A2C6-BDB1FD8DEC7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8A75C-EDFD-4E7E-9D56-BFBB96E3E744}">
      <dsp:nvSpPr>
        <dsp:cNvPr id="0" name=""/>
        <dsp:cNvSpPr/>
      </dsp:nvSpPr>
      <dsp:spPr>
        <a:xfrm>
          <a:off x="0" y="4597892"/>
          <a:ext cx="8678862" cy="6034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tx1"/>
              </a:solidFill>
            </a:rPr>
            <a:t>Folgeantrag</a:t>
          </a:r>
          <a:endParaRPr lang="de-DE" sz="1700" kern="1200" dirty="0">
            <a:solidFill>
              <a:schemeClr val="tx1"/>
            </a:solidFill>
          </a:endParaRPr>
        </a:p>
      </dsp:txBody>
      <dsp:txXfrm>
        <a:off x="0" y="4597892"/>
        <a:ext cx="8678862" cy="603470"/>
      </dsp:txXfrm>
    </dsp:sp>
    <dsp:sp modelId="{8F29D822-2400-48AD-A5B2-CAD5F1946826}">
      <dsp:nvSpPr>
        <dsp:cNvPr id="0" name=""/>
        <dsp:cNvSpPr/>
      </dsp:nvSpPr>
      <dsp:spPr>
        <a:xfrm rot="10800000">
          <a:off x="0" y="3678806"/>
          <a:ext cx="8678862" cy="9281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tx1"/>
              </a:solidFill>
            </a:rPr>
            <a:t>Diverse Praktika zum Ausgleich der fehlenden Fähigkeiten und Fertigkeiten über DAA </a:t>
          </a:r>
          <a:endParaRPr lang="de-DE" sz="1700" kern="1200" dirty="0">
            <a:solidFill>
              <a:schemeClr val="tx1"/>
            </a:solidFill>
          </a:endParaRPr>
        </a:p>
      </dsp:txBody>
      <dsp:txXfrm rot="10800000">
        <a:off x="0" y="3678806"/>
        <a:ext cx="8678862" cy="603076"/>
      </dsp:txXfrm>
    </dsp:sp>
    <dsp:sp modelId="{F2CA4F4D-228D-4383-8E0A-8FD3365FE36D}">
      <dsp:nvSpPr>
        <dsp:cNvPr id="0" name=""/>
        <dsp:cNvSpPr/>
      </dsp:nvSpPr>
      <dsp:spPr>
        <a:xfrm rot="10800000">
          <a:off x="0" y="2759720"/>
          <a:ext cx="8678862" cy="9281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tx1"/>
              </a:solidFill>
            </a:rPr>
            <a:t>Kontaktherstellung IHK BIZ, Aufnahme in Projekt „</a:t>
          </a:r>
          <a:r>
            <a:rPr lang="de-DE" sz="1700" kern="1200" dirty="0" err="1" smtClean="0">
              <a:solidFill>
                <a:schemeClr val="tx1"/>
              </a:solidFill>
            </a:rPr>
            <a:t>Externenprüfung</a:t>
          </a:r>
          <a:r>
            <a:rPr lang="de-DE" sz="1700" kern="1200" dirty="0" smtClean="0">
              <a:solidFill>
                <a:schemeClr val="tx1"/>
              </a:solidFill>
            </a:rPr>
            <a:t>“, Teilnahme an ÜLU </a:t>
          </a:r>
          <a:endParaRPr lang="de-DE" sz="1700" kern="1200" dirty="0">
            <a:solidFill>
              <a:schemeClr val="tx1"/>
            </a:solidFill>
          </a:endParaRPr>
        </a:p>
      </dsp:txBody>
      <dsp:txXfrm rot="10800000">
        <a:off x="0" y="2759720"/>
        <a:ext cx="8678862" cy="603076"/>
      </dsp:txXfrm>
    </dsp:sp>
    <dsp:sp modelId="{12B296CE-9F9F-4EF8-BB16-05C7AD8A2A19}">
      <dsp:nvSpPr>
        <dsp:cNvPr id="0" name=""/>
        <dsp:cNvSpPr/>
      </dsp:nvSpPr>
      <dsp:spPr>
        <a:xfrm rot="10800000">
          <a:off x="0" y="1840633"/>
          <a:ext cx="8678862" cy="9281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Kostenübernahme für die Teilnahme an Überbetrieblicher Lehrlingsunterweisung (ÜLU) von Jobcenter abgelehnt</a:t>
          </a:r>
          <a:endParaRPr lang="de-DE" sz="1600" kern="1200" dirty="0">
            <a:solidFill>
              <a:schemeClr val="tx1"/>
            </a:solidFill>
          </a:endParaRPr>
        </a:p>
      </dsp:txBody>
      <dsp:txXfrm rot="10800000">
        <a:off x="0" y="1840633"/>
        <a:ext cx="8678862" cy="603076"/>
      </dsp:txXfrm>
    </dsp:sp>
    <dsp:sp modelId="{C3BB67C7-C481-4580-B1DB-50A22A9834A1}">
      <dsp:nvSpPr>
        <dsp:cNvPr id="0" name=""/>
        <dsp:cNvSpPr/>
      </dsp:nvSpPr>
      <dsp:spPr>
        <a:xfrm rot="10800000">
          <a:off x="0" y="921547"/>
          <a:ext cx="8678862" cy="9281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Kontaktaufnahme, Erstellung Qualifizierungsplan, gemeinsame Suche nach möglichen Qualifizierungen oder Praktika</a:t>
          </a:r>
          <a:endParaRPr lang="de-DE" sz="1600" kern="1200" dirty="0">
            <a:solidFill>
              <a:schemeClr val="tx1"/>
            </a:solidFill>
          </a:endParaRPr>
        </a:p>
      </dsp:txBody>
      <dsp:txXfrm rot="10800000">
        <a:off x="0" y="921547"/>
        <a:ext cx="8678862" cy="603076"/>
      </dsp:txXfrm>
    </dsp:sp>
    <dsp:sp modelId="{3E429B60-7F02-427D-A2C6-BDB1FD8DEC7A}">
      <dsp:nvSpPr>
        <dsp:cNvPr id="0" name=""/>
        <dsp:cNvSpPr/>
      </dsp:nvSpPr>
      <dsp:spPr>
        <a:xfrm rot="10800000">
          <a:off x="0" y="2461"/>
          <a:ext cx="8678862" cy="9281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Bescheid Gleichwertigkeitsfeststellung der HWK, Verweis an DAA im Bescheid</a:t>
          </a:r>
          <a:endParaRPr lang="de-DE" sz="1600" kern="1200" dirty="0">
            <a:solidFill>
              <a:schemeClr val="tx1"/>
            </a:solidFill>
          </a:endParaRPr>
        </a:p>
      </dsp:txBody>
      <dsp:txXfrm rot="10800000">
        <a:off x="0" y="2461"/>
        <a:ext cx="8678862" cy="603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087" tIns="43043" rIns="86087" bIns="43043" numCol="1" anchor="t" anchorCtr="0" compatLnSpc="1">
            <a:prstTxWarp prst="textNoShape">
              <a:avLst/>
            </a:prstTxWarp>
          </a:bodyPr>
          <a:lstStyle>
            <a:lvl1pPr defTabSz="861697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4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087" tIns="43043" rIns="86087" bIns="43043" numCol="1" anchor="t" anchorCtr="0" compatLnSpc="1">
            <a:prstTxWarp prst="textNoShape">
              <a:avLst/>
            </a:prstTxWarp>
          </a:bodyPr>
          <a:lstStyle>
            <a:lvl1pPr algn="r" defTabSz="861697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16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087" tIns="43043" rIns="86087" bIns="43043" numCol="1" anchor="b" anchorCtr="0" compatLnSpc="1">
            <a:prstTxWarp prst="textNoShape">
              <a:avLst/>
            </a:prstTxWarp>
          </a:bodyPr>
          <a:lstStyle>
            <a:lvl1pPr defTabSz="861697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400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6087" tIns="43043" rIns="86087" bIns="43043" numCol="1" anchor="b" anchorCtr="0" compatLnSpc="1">
            <a:prstTxWarp prst="textNoShape">
              <a:avLst/>
            </a:prstTxWarp>
          </a:bodyPr>
          <a:lstStyle>
            <a:lvl1pPr algn="r" defTabSz="861697">
              <a:defRPr sz="1200">
                <a:cs typeface="+mn-cs"/>
              </a:defRPr>
            </a:lvl1pPr>
          </a:lstStyle>
          <a:p>
            <a:pPr>
              <a:defRPr/>
            </a:pPr>
            <a:fld id="{BDF2DA32-46B7-4336-BF6D-52FA0161D1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518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6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32225" y="0"/>
            <a:ext cx="291465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1363" y="754063"/>
            <a:ext cx="5341937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675188"/>
            <a:ext cx="4983163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963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146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963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2225" y="9428163"/>
            <a:ext cx="2914650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8" tIns="45619" rIns="91238" bIns="4561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BBF9E1-F222-4D5B-9B0A-09946E30C3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360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469D518-E6EB-400C-87C3-FE9955680055}" type="slidenum">
              <a:rPr lang="de-DE" sz="1200" smtClean="0"/>
              <a:pPr eaLnBrk="1" hangingPunct="1">
                <a:defRPr/>
              </a:pPr>
              <a:t>4</a:t>
            </a:fld>
            <a:endParaRPr lang="de-DE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8210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IQ_Logoleiste_HSP_1_2_A4_quer_zweizeilig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456973"/>
            <a:ext cx="9906000" cy="240102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8650" y="2124000"/>
            <a:ext cx="8420100" cy="14700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de-DE" sz="2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30000" y="31896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50000"/>
              </a:spcBef>
              <a:spcAft>
                <a:spcPct val="0"/>
              </a:spcAft>
              <a:buNone/>
              <a:defRPr lang="de-DE" sz="1800" kern="12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B89A89-68A4-4ABA-953F-A84E32DAE96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430665" y="4991514"/>
            <a:ext cx="7136882" cy="169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638175" y="4775656"/>
            <a:ext cx="854392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730" dirty="0" smtClean="0">
                <a:solidFill>
                  <a:schemeClr val="bg2"/>
                </a:solidFill>
              </a:rPr>
              <a:t>Das Förderprogramm „Integration durch Qualifizierung (IQ)“ wird durch das Bundesministerium für Arbeit und Soziales und den Europäischen Sozialfonds gefördert.</a:t>
            </a:r>
            <a:endParaRPr lang="de-DE" sz="730" dirty="0">
              <a:solidFill>
                <a:schemeClr val="bg2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 userDrawn="1"/>
        </p:nvSpPr>
        <p:spPr bwMode="auto">
          <a:xfrm>
            <a:off x="638175" y="5766256"/>
            <a:ext cx="8543926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730" dirty="0" smtClean="0">
                <a:solidFill>
                  <a:schemeClr val="bg2"/>
                </a:solidFill>
              </a:rPr>
              <a:t>In Kooperation mit:</a:t>
            </a:r>
            <a:endParaRPr lang="de-DE" sz="73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1414464"/>
            <a:ext cx="7723187" cy="557212"/>
          </a:xfrm>
          <a:prstGeom prst="rect">
            <a:avLst/>
          </a:prstGeom>
        </p:spPr>
        <p:txBody>
          <a:bodyPr/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lang="de-DE" sz="20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000" y="2124000"/>
            <a:ext cx="7723425" cy="4183138"/>
          </a:xfrm>
          <a:prstGeom prst="rect">
            <a:avLst/>
          </a:prstGeom>
        </p:spPr>
        <p:txBody>
          <a:bodyPr/>
          <a:lstStyle>
            <a:lvl1pPr marL="0" indent="0" algn="l" defTabSz="957263" rtl="0" fontAlgn="base">
              <a:spcBef>
                <a:spcPts val="0"/>
              </a:spcBef>
              <a:spcAft>
                <a:spcPts val="600"/>
              </a:spcAft>
              <a:buClr>
                <a:srgbClr val="1261A9"/>
              </a:buClr>
              <a:buNone/>
              <a:defRPr lang="de-DE" sz="18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E3CE57F-3E20-4046-B8CE-CE502826262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0000" y="2124001"/>
            <a:ext cx="7723425" cy="4183138"/>
          </a:xfrm>
          <a:prstGeom prst="rect">
            <a:avLst/>
          </a:prstGeom>
        </p:spPr>
        <p:txBody>
          <a:bodyPr/>
          <a:lstStyle>
            <a:lvl1pPr marL="180000" indent="-180000" algn="l" defTabSz="957263" rtl="0" fontAlgn="base">
              <a:spcBef>
                <a:spcPts val="600"/>
              </a:spcBef>
              <a:spcAft>
                <a:spcPct val="0"/>
              </a:spcAft>
              <a:buClr>
                <a:srgbClr val="99CACA"/>
              </a:buClr>
              <a:buFont typeface="Wingdings" pitchFamily="2" charset="2"/>
              <a:buChar char="§"/>
              <a:defRPr lang="de-DE" sz="18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540000" indent="-360000">
              <a:buClr>
                <a:srgbClr val="99CACA"/>
              </a:buClr>
              <a:buFont typeface="Arial" pitchFamily="34" charset="0"/>
              <a:buChar char="→"/>
              <a:defRPr lang="de-DE" sz="18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2pPr>
            <a:lvl5pPr marL="810000" indent="-270000" algn="l" defTabSz="957263" rtl="0" fontAlgn="base">
              <a:spcBef>
                <a:spcPts val="500"/>
              </a:spcBef>
              <a:spcAft>
                <a:spcPct val="0"/>
              </a:spcAft>
              <a:buClr>
                <a:srgbClr val="99CACA"/>
              </a:buClr>
              <a:buFont typeface="Arial" pitchFamily="34" charset="0"/>
              <a:buChar char="»"/>
              <a:defRPr lang="de-DE" sz="1800" kern="1200" dirty="0" smtClean="0">
                <a:solidFill>
                  <a:schemeClr val="bg2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4"/>
            <a:r>
              <a:rPr lang="de-DE" dirty="0" smtClean="0"/>
              <a:t>Dritte Ebene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30238" y="1414464"/>
            <a:ext cx="7723187" cy="557212"/>
          </a:xfrm>
          <a:prstGeom prst="rect">
            <a:avLst/>
          </a:prstGeom>
        </p:spPr>
        <p:txBody>
          <a:bodyPr/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lang="de-DE" sz="20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759C568-0496-43C5-94E1-024BC5BA41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8" descr="balken_IQPPT_neu.bmp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33450"/>
            <a:ext cx="9906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20"/>
          <p:cNvSpPr txBox="1">
            <a:spLocks noChangeArrowheads="1"/>
          </p:cNvSpPr>
          <p:nvPr userDrawn="1"/>
        </p:nvSpPr>
        <p:spPr bwMode="auto">
          <a:xfrm>
            <a:off x="7515225" y="887413"/>
            <a:ext cx="20542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sz="800" b="1" dirty="0" smtClean="0">
                <a:solidFill>
                  <a:srgbClr val="FFFFFF"/>
                </a:solidFill>
              </a:rPr>
              <a:t>www.netzwerk-iq.de  </a:t>
            </a:r>
            <a:r>
              <a:rPr lang="de-DE" sz="800" b="1" baseline="0" dirty="0" smtClean="0">
                <a:solidFill>
                  <a:srgbClr val="FFFFFF"/>
                </a:solidFill>
              </a:rPr>
              <a:t> </a:t>
            </a:r>
            <a:r>
              <a:rPr lang="de-DE" sz="800" dirty="0" smtClean="0">
                <a:solidFill>
                  <a:srgbClr val="FFFFFF"/>
                </a:solidFill>
              </a:rPr>
              <a:t>I  </a:t>
            </a:r>
            <a:r>
              <a:rPr lang="de-DE" sz="800" b="1" dirty="0" smtClean="0">
                <a:solidFill>
                  <a:srgbClr val="FFFFFF"/>
                </a:solidFill>
              </a:rPr>
              <a:t>© 2017</a:t>
            </a:r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642938" y="893763"/>
            <a:ext cx="6829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800" b="1" dirty="0" smtClean="0">
                <a:solidFill>
                  <a:srgbClr val="FFFFFF"/>
                </a:solidFill>
              </a:rPr>
              <a:t>Förderprogramm „Integration durch Qualifizierung (IQ)“ </a:t>
            </a:r>
          </a:p>
        </p:txBody>
      </p:sp>
      <p:sp>
        <p:nvSpPr>
          <p:cNvPr id="1029" name="Titelplatzhalter 5"/>
          <p:cNvSpPr>
            <a:spLocks noGrp="1"/>
          </p:cNvSpPr>
          <p:nvPr>
            <p:ph type="title"/>
          </p:nvPr>
        </p:nvSpPr>
        <p:spPr bwMode="auto">
          <a:xfrm>
            <a:off x="630238" y="1408113"/>
            <a:ext cx="7723187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73279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8080">
                    <a:lumMod val="75000"/>
                  </a:srgbClr>
                </a:solidFill>
                <a:cs typeface="+mn-cs"/>
              </a:defRPr>
            </a:lvl1pPr>
          </a:lstStyle>
          <a:p>
            <a:pPr>
              <a:defRPr/>
            </a:pPr>
            <a:fld id="{3A774830-AD4E-4297-A02C-99176782BA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31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630238" y="2124075"/>
            <a:ext cx="7723187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pic>
        <p:nvPicPr>
          <p:cNvPr id="1032" name="Grafik 8" descr="IQ4C_L.bmp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6988" y="255588"/>
            <a:ext cx="1946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lang="de-DE" sz="2000" b="1" kern="1200" dirty="0">
          <a:solidFill>
            <a:schemeClr val="tx1"/>
          </a:solidFill>
          <a:latin typeface="Arial" charset="0"/>
          <a:ea typeface="+mn-ea"/>
          <a:cs typeface="+mn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179388" indent="-179388" algn="l" defTabSz="957263" rtl="0" eaLnBrk="0" fontAlgn="base" hangingPunct="0">
        <a:spcBef>
          <a:spcPts val="600"/>
        </a:spcBef>
        <a:spcAft>
          <a:spcPct val="0"/>
        </a:spcAft>
        <a:buClr>
          <a:srgbClr val="99CACA"/>
        </a:buClr>
        <a:buFont typeface="Wingdings" pitchFamily="2" charset="2"/>
        <a:buChar char="§"/>
        <a:defRPr lang="de-DE" kern="1200" dirty="0">
          <a:solidFill>
            <a:srgbClr val="606060"/>
          </a:solidFill>
          <a:latin typeface="Arial" charset="0"/>
          <a:ea typeface="+mn-ea"/>
          <a:cs typeface="+mn-cs"/>
        </a:defRPr>
      </a:lvl1pPr>
      <a:lvl2pPr marL="539750" indent="-358775" algn="l" defTabSz="957263" rtl="0" eaLnBrk="0" fontAlgn="base" hangingPunct="0">
        <a:spcBef>
          <a:spcPts val="500"/>
        </a:spcBef>
        <a:spcAft>
          <a:spcPct val="0"/>
        </a:spcAft>
        <a:buClr>
          <a:srgbClr val="99CACA"/>
        </a:buClr>
        <a:buFont typeface="Arial" charset="0"/>
        <a:buChar char="→"/>
        <a:defRPr lang="de-DE" kern="1200" dirty="0">
          <a:solidFill>
            <a:srgbClr val="606060"/>
          </a:solidFill>
          <a:latin typeface="Arial" charset="0"/>
          <a:ea typeface="+mn-ea"/>
          <a:cs typeface="+mn-cs"/>
        </a:defRPr>
      </a:lvl2pPr>
      <a:lvl3pPr marL="809625" indent="-269875" algn="l" defTabSz="957263" rtl="0" eaLnBrk="0" fontAlgn="base" hangingPunct="0">
        <a:spcBef>
          <a:spcPts val="500"/>
        </a:spcBef>
        <a:spcAft>
          <a:spcPct val="0"/>
        </a:spcAft>
        <a:buClr>
          <a:srgbClr val="99CACA"/>
        </a:buClr>
        <a:buFont typeface="Arial" charset="0"/>
        <a:buChar char="»"/>
        <a:defRPr>
          <a:solidFill>
            <a:srgbClr val="606060"/>
          </a:solidFill>
          <a:latin typeface="+mn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lang="de-DE" kern="1200" dirty="0">
          <a:solidFill>
            <a:srgbClr val="606060"/>
          </a:solidFill>
          <a:latin typeface="Arial" charset="0"/>
          <a:ea typeface="+mn-ea"/>
          <a:cs typeface="+mn-cs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7A5223-05E7-471A-88C6-69BD691DE5D8}" type="slidenum">
              <a:rPr lang="de-DE" altLang="de-DE" sz="1200" smtClean="0">
                <a:solidFill>
                  <a:srgbClr val="606060"/>
                </a:solidFill>
              </a:rPr>
              <a:pPr/>
              <a:t>1</a:t>
            </a:fld>
            <a:endParaRPr lang="de-DE" altLang="de-DE" sz="1200" smtClean="0">
              <a:solidFill>
                <a:srgbClr val="606060"/>
              </a:solidFill>
            </a:endParaRPr>
          </a:p>
        </p:txBody>
      </p:sp>
      <p:pic>
        <p:nvPicPr>
          <p:cNvPr id="5123" name="Grafik 10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2" b="39490"/>
          <a:stretch>
            <a:fillRect/>
          </a:stretch>
        </p:blipFill>
        <p:spPr bwMode="auto">
          <a:xfrm>
            <a:off x="0" y="923925"/>
            <a:ext cx="9906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11"/>
          <p:cNvSpPr txBox="1">
            <a:spLocks/>
          </p:cNvSpPr>
          <p:nvPr/>
        </p:nvSpPr>
        <p:spPr bwMode="auto">
          <a:xfrm>
            <a:off x="0" y="3435350"/>
            <a:ext cx="9906000" cy="949325"/>
          </a:xfrm>
          <a:prstGeom prst="rect">
            <a:avLst/>
          </a:prstGeom>
          <a:solidFill>
            <a:srgbClr val="99CAC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000" indent="-180000" defTabSz="957263">
              <a:spcBef>
                <a:spcPts val="600"/>
              </a:spcBef>
              <a:buClr>
                <a:srgbClr val="99CACA"/>
              </a:buClr>
              <a:buFont typeface="Wingdings" pitchFamily="2" charset="2"/>
              <a:buChar char="§"/>
              <a:defRPr/>
            </a:pPr>
            <a:r>
              <a:rPr lang="de-DE" sz="1800" dirty="0">
                <a:solidFill>
                  <a:schemeClr val="bg1"/>
                </a:solidFill>
                <a:latin typeface="Arial" charset="0"/>
                <a:cs typeface="+mn-cs"/>
              </a:rPr>
              <a:t> </a:t>
            </a:r>
          </a:p>
        </p:txBody>
      </p:sp>
      <p:pic>
        <p:nvPicPr>
          <p:cNvPr id="5126" name="Grafik 8" descr="balken_IQPPT_neu.b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0" b="4312"/>
          <a:stretch>
            <a:fillRect/>
          </a:stretch>
        </p:blipFill>
        <p:spPr bwMode="auto">
          <a:xfrm>
            <a:off x="0" y="4249738"/>
            <a:ext cx="490855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itel 1"/>
          <p:cNvSpPr txBox="1">
            <a:spLocks/>
          </p:cNvSpPr>
          <p:nvPr/>
        </p:nvSpPr>
        <p:spPr bwMode="auto">
          <a:xfrm>
            <a:off x="0" y="4562475"/>
            <a:ext cx="94297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ts val="600"/>
              </a:spcBef>
              <a:buClr>
                <a:srgbClr val="99CACA"/>
              </a:buClr>
              <a:buFont typeface="Wingdings" panose="05000000000000000000" pitchFamily="2" charset="2"/>
              <a:buChar char="§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1pPr>
            <a:lvl2pPr marL="539750" indent="-358775" defTabSz="957263">
              <a:spcBef>
                <a:spcPts val="500"/>
              </a:spcBef>
              <a:buClr>
                <a:srgbClr val="99CACA"/>
              </a:buClr>
              <a:buFont typeface="Arial" panose="020B0604020202020204" pitchFamily="34" charset="0"/>
              <a:buChar char="→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2pPr>
            <a:lvl3pPr marL="809625" indent="-269875" defTabSz="957263">
              <a:spcBef>
                <a:spcPts val="500"/>
              </a:spcBef>
              <a:buClr>
                <a:srgbClr val="99CACA"/>
              </a:buClr>
              <a:buFont typeface="Arial" panose="020B0604020202020204" pitchFamily="34" charset="0"/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3pPr>
            <a:lvl4pPr marL="1676400" indent="-239713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4238" indent="-238125" defTabSz="957263">
              <a:spcBef>
                <a:spcPct val="20000"/>
              </a:spcBef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5pPr>
            <a:lvl6pPr marL="26114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6pPr>
            <a:lvl7pPr marL="30686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7pPr>
            <a:lvl8pPr marL="35258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8pPr>
            <a:lvl9pPr marL="3983038" indent="-238125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606060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endParaRPr lang="de-DE" altLang="de-DE" sz="1800" b="1">
              <a:solidFill>
                <a:srgbClr val="89A4A7"/>
              </a:solidFill>
            </a:endParaRPr>
          </a:p>
        </p:txBody>
      </p:sp>
      <p:sp>
        <p:nvSpPr>
          <p:cNvPr id="8" name="Inhaltsplatzhalter 1"/>
          <p:cNvSpPr>
            <a:spLocks noGrp="1"/>
          </p:cNvSpPr>
          <p:nvPr>
            <p:ph idx="1"/>
          </p:nvPr>
        </p:nvSpPr>
        <p:spPr>
          <a:xfrm>
            <a:off x="623888" y="4518025"/>
            <a:ext cx="8658225" cy="11922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sz="3200" b="1" i="1" dirty="0"/>
              <a:t>Informationsveranstaltung zur </a:t>
            </a:r>
            <a:r>
              <a:rPr sz="3200" b="1" i="1" dirty="0" smtClean="0"/>
              <a:t>Anpassungsqualifizierung für duale Berufe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29846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30000" y="1330053"/>
            <a:ext cx="7723425" cy="4183138"/>
          </a:xfrm>
        </p:spPr>
        <p:txBody>
          <a:bodyPr/>
          <a:lstStyle/>
          <a:p>
            <a:r>
              <a:rPr lang="de-DE" dirty="0" smtClean="0"/>
              <a:t>Voraussetzung für die Teilnahme: Bescheid der teilweisen Gleichwertigkeit von HWK/ IHK </a:t>
            </a:r>
          </a:p>
          <a:p>
            <a:r>
              <a:rPr lang="de-DE" dirty="0" smtClean="0"/>
              <a:t>Gemeinsame Suche nach Betrieben zur betrieblichen Praxiserprobung zum Ausgleich der fehlenden Kenntnisse </a:t>
            </a:r>
          </a:p>
          <a:p>
            <a:r>
              <a:rPr lang="de-DE" dirty="0" smtClean="0"/>
              <a:t>Ggf. Suche nach Qualifizierungsangeboten/ Weiterbildungen </a:t>
            </a:r>
          </a:p>
          <a:p>
            <a:r>
              <a:rPr lang="de-DE" dirty="0" smtClean="0"/>
              <a:t>Wenn Ausgleich erfolgt ist, kann der Folgeantrag gestellt werden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9C568-0496-43C5-94E1-024BC5BA41B4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Titel 2"/>
          <p:cNvSpPr txBox="1">
            <a:spLocks/>
          </p:cNvSpPr>
          <p:nvPr/>
        </p:nvSpPr>
        <p:spPr bwMode="auto">
          <a:xfrm>
            <a:off x="630238" y="222250"/>
            <a:ext cx="772318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lang="de-DE" sz="20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6pPr>
            <a:lvl7pPr marL="9144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7pPr>
            <a:lvl8pPr marL="13716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8pPr>
            <a:lvl9pPr marL="18288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2800" dirty="0" smtClean="0">
                <a:latin typeface="Calibri" panose="020F0502020204030204" pitchFamily="34" charset="0"/>
              </a:rPr>
              <a:t>Anpassungsqualifizierung für duale Berufe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t="48352" r="2104" b="25467"/>
          <a:stretch>
            <a:fillRect/>
          </a:stretch>
        </p:blipFill>
        <p:spPr bwMode="auto">
          <a:xfrm>
            <a:off x="551126" y="3277978"/>
            <a:ext cx="8196262" cy="182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630000" y="5248547"/>
            <a:ext cx="8326120" cy="1329055"/>
            <a:chOff x="177800" y="4603750"/>
            <a:chExt cx="9145588" cy="1800225"/>
          </a:xfrm>
        </p:grpSpPr>
        <p:pic>
          <p:nvPicPr>
            <p:cNvPr id="6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638" y="4603750"/>
              <a:ext cx="27019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rafik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800" y="4603750"/>
              <a:ext cx="27019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3050" y="4603750"/>
              <a:ext cx="2700338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Grafik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00" y="4603750"/>
              <a:ext cx="2701925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0737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59517"/>
              </p:ext>
            </p:extLst>
          </p:nvPr>
        </p:nvGraphicFramePr>
        <p:xfrm>
          <a:off x="515938" y="1298575"/>
          <a:ext cx="8678862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9C568-0496-43C5-94E1-024BC5BA41B4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9" name="Titel 2"/>
          <p:cNvSpPr txBox="1">
            <a:spLocks/>
          </p:cNvSpPr>
          <p:nvPr/>
        </p:nvSpPr>
        <p:spPr bwMode="auto">
          <a:xfrm>
            <a:off x="630238" y="222250"/>
            <a:ext cx="7723187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lang="de-DE" sz="20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2pPr>
            <a:lvl3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3pPr>
            <a:lvl4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4pPr>
            <a:lvl5pPr algn="l" defTabSz="957263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4572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6pPr>
            <a:lvl7pPr marL="9144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7pPr>
            <a:lvl8pPr marL="13716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8pPr>
            <a:lvl9pPr marL="1828800" algn="ctr" defTabSz="957263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2800" dirty="0" smtClean="0">
                <a:latin typeface="Calibri" panose="020F0502020204030204" pitchFamily="34" charset="0"/>
              </a:rPr>
              <a:t>Fallbeispiel </a:t>
            </a:r>
            <a:r>
              <a:rPr lang="de-DE" altLang="de-DE" sz="2800" dirty="0" smtClean="0">
                <a:latin typeface="Calibri" panose="020F0502020204030204" pitchFamily="34" charset="0"/>
              </a:rPr>
              <a:t>Friseurin </a:t>
            </a:r>
            <a:r>
              <a:rPr lang="de-DE" altLang="de-DE" sz="2800" dirty="0" smtClean="0">
                <a:latin typeface="Calibri" panose="020F0502020204030204" pitchFamily="34" charset="0"/>
              </a:rPr>
              <a:t>aus Syrien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19" y="164315"/>
            <a:ext cx="673081" cy="6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4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1"/>
          <p:cNvSpPr txBox="1">
            <a:spLocks/>
          </p:cNvSpPr>
          <p:nvPr/>
        </p:nvSpPr>
        <p:spPr bwMode="auto">
          <a:xfrm>
            <a:off x="646113" y="1350963"/>
            <a:ext cx="865822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957263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99CACA"/>
              </a:buClr>
              <a:buFont typeface="Wingdings" pitchFamily="2" charset="2"/>
              <a:buNone/>
              <a:defRPr lang="de-DE" sz="1800" kern="1200" dirty="0">
                <a:solidFill>
                  <a:schemeClr val="bg2">
                    <a:lumMod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 algn="ctr" defTabSz="957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CACA"/>
              </a:buClr>
              <a:buFont typeface="Arial" charset="0"/>
              <a:buNone/>
              <a:defRPr lang="de-DE" kern="1200">
                <a:solidFill>
                  <a:srgbClr val="606060"/>
                </a:solidFill>
                <a:latin typeface="Arial" charset="0"/>
                <a:ea typeface="+mn-ea"/>
                <a:cs typeface="+mn-cs"/>
              </a:defRPr>
            </a:lvl2pPr>
            <a:lvl3pPr marL="914400" indent="0" algn="ctr" defTabSz="957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99CACA"/>
              </a:buClr>
              <a:buFont typeface="Arial" charset="0"/>
              <a:buNone/>
              <a:defRPr>
                <a:solidFill>
                  <a:srgbClr val="606060"/>
                </a:solidFill>
                <a:latin typeface="+mn-lt"/>
              </a:defRPr>
            </a:lvl3pPr>
            <a:lvl4pPr marL="13716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</a:defRPr>
            </a:lvl4pPr>
            <a:lvl5pPr marL="1828800" indent="0" algn="ctr" defTabSz="95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de-DE" kern="1200">
                <a:solidFill>
                  <a:srgbClr val="606060"/>
                </a:solidFill>
                <a:latin typeface="Arial" charset="0"/>
                <a:ea typeface="+mn-ea"/>
                <a:cs typeface="+mn-cs"/>
              </a:defRPr>
            </a:lvl5pPr>
            <a:lvl6pPr marL="2286000" indent="0" algn="ctr" defTabSz="957263" rtl="0" fontAlgn="base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</a:defRPr>
            </a:lvl6pPr>
            <a:lvl7pPr marL="2743200" indent="0" algn="ctr" defTabSz="957263" rtl="0" fontAlgn="base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</a:defRPr>
            </a:lvl7pPr>
            <a:lvl8pPr marL="3200400" indent="0" algn="ctr" defTabSz="957263" rtl="0" fontAlgn="base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</a:defRPr>
            </a:lvl8pPr>
            <a:lvl9pPr marL="3657600" indent="0" algn="ctr" defTabSz="957263" rtl="0" fontAlgn="base">
              <a:spcBef>
                <a:spcPct val="20000"/>
              </a:spcBef>
              <a:spcAft>
                <a:spcPct val="0"/>
              </a:spcAft>
              <a:buNone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3200" b="1" smtClean="0"/>
              <a:t>Herzlichen Dank für Ihre Aufmerksamkeit !</a:t>
            </a:r>
            <a:endParaRPr lang="de-DE" sz="3200" b="1"/>
          </a:p>
        </p:txBody>
      </p:sp>
      <p:sp>
        <p:nvSpPr>
          <p:cNvPr id="4" name="Textfeld 1"/>
          <p:cNvSpPr txBox="1">
            <a:spLocks noChangeArrowheads="1"/>
          </p:cNvSpPr>
          <p:nvPr/>
        </p:nvSpPr>
        <p:spPr bwMode="auto">
          <a:xfrm>
            <a:off x="696913" y="2035175"/>
            <a:ext cx="598646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dirty="0" smtClean="0"/>
              <a:t>Nicole Kegel</a:t>
            </a:r>
            <a:endParaRPr lang="de-DE" altLang="de-DE" dirty="0"/>
          </a:p>
          <a:p>
            <a:r>
              <a:rPr lang="de-DE" altLang="de-DE" dirty="0" smtClean="0"/>
              <a:t>Deutsche Angestellten-Akademie GmbH </a:t>
            </a:r>
            <a:endParaRPr lang="de-DE" altLang="de-DE" dirty="0"/>
          </a:p>
          <a:p>
            <a:r>
              <a:rPr lang="de-DE" altLang="de-DE" dirty="0" smtClean="0"/>
              <a:t>Maxim-Gorki-Str. 31/37, Magdeburg</a:t>
            </a:r>
            <a:endParaRPr lang="de-DE" altLang="de-DE" dirty="0"/>
          </a:p>
          <a:p>
            <a:r>
              <a:rPr lang="de-DE" altLang="de-DE" dirty="0"/>
              <a:t>Tel. </a:t>
            </a:r>
            <a:r>
              <a:rPr lang="de-DE" altLang="de-DE" dirty="0" smtClean="0"/>
              <a:t>0391-819002-10</a:t>
            </a:r>
            <a:endParaRPr lang="de-DE" altLang="de-DE" dirty="0"/>
          </a:p>
          <a:p>
            <a:r>
              <a:rPr lang="de-DE" altLang="de-DE" dirty="0"/>
              <a:t>Mail: </a:t>
            </a:r>
            <a:r>
              <a:rPr lang="de-DE" altLang="de-DE" dirty="0" smtClean="0"/>
              <a:t>nicole.kegel@daa.de</a:t>
            </a:r>
            <a:endParaRPr lang="de-DE" alt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path path="rect">
            <a:fillToRect l="100000" t="100000"/>
          </a:path>
          <a:tileRect r="-100000" b="-100000"/>
        </a:gradFill>
        <a:ln>
          <a:noFill/>
        </a:ln>
      </a:spPr>
      <a:bodyPr anchor="ctr"/>
      <a:lstStyle>
        <a:defPPr algn="ctr">
          <a:defRPr dirty="0">
            <a:solidFill>
              <a:srgbClr val="99CACA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</Words>
  <Application>Microsoft Office PowerPoint</Application>
  <PresentationFormat>A4-Papier (210 x 297 mm)</PresentationFormat>
  <Paragraphs>24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</vt:vector>
  </TitlesOfParts>
  <Company>ZWH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Netzwerk</dc:title>
  <dc:creator>Reymann</dc:creator>
  <cp:lastModifiedBy>Kegel, Nicole</cp:lastModifiedBy>
  <cp:revision>455</cp:revision>
  <cp:lastPrinted>2011-05-03T14:13:48Z</cp:lastPrinted>
  <dcterms:created xsi:type="dcterms:W3CDTF">2005-03-10T11:43:20Z</dcterms:created>
  <dcterms:modified xsi:type="dcterms:W3CDTF">2018-03-01T10:18:25Z</dcterms:modified>
</cp:coreProperties>
</file>